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0" r:id="rId5"/>
  </p:sldMasterIdLst>
  <p:notesMasterIdLst>
    <p:notesMasterId r:id="rId36"/>
  </p:notesMasterIdLst>
  <p:sldIdLst>
    <p:sldId id="256" r:id="rId6"/>
    <p:sldId id="268" r:id="rId7"/>
    <p:sldId id="266" r:id="rId8"/>
    <p:sldId id="269" r:id="rId9"/>
    <p:sldId id="296" r:id="rId10"/>
    <p:sldId id="297" r:id="rId11"/>
    <p:sldId id="298" r:id="rId12"/>
    <p:sldId id="299" r:id="rId13"/>
    <p:sldId id="281" r:id="rId14"/>
    <p:sldId id="284" r:id="rId15"/>
    <p:sldId id="283" r:id="rId16"/>
    <p:sldId id="278" r:id="rId17"/>
    <p:sldId id="279" r:id="rId18"/>
    <p:sldId id="271" r:id="rId19"/>
    <p:sldId id="272" r:id="rId20"/>
    <p:sldId id="273" r:id="rId21"/>
    <p:sldId id="274" r:id="rId22"/>
    <p:sldId id="275" r:id="rId23"/>
    <p:sldId id="276" r:id="rId24"/>
    <p:sldId id="292" r:id="rId25"/>
    <p:sldId id="293" r:id="rId26"/>
    <p:sldId id="294" r:id="rId27"/>
    <p:sldId id="295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8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93447" autoAdjust="0"/>
  </p:normalViewPr>
  <p:slideViewPr>
    <p:cSldViewPr snapToGrid="0" snapToObjects="1">
      <p:cViewPr varScale="1">
        <p:scale>
          <a:sx n="69" d="100"/>
          <a:sy n="69" d="100"/>
        </p:scale>
        <p:origin x="1133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752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DD571-E22F-4A38-B450-8CCBD829A548}" type="datetimeFigureOut">
              <a:rPr lang="en-US"/>
              <a:t>4/26/2025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C2C40-CB1C-4820-9151-EC51EC2E7E0F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974584-F7C5-6440-926F-F6A9781D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10" y="2484470"/>
            <a:ext cx="7552916" cy="21305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FA4FB-5D7C-F300-9F1D-27DC2C14216A}"/>
              </a:ext>
            </a:extLst>
          </p:cNvPr>
          <p:cNvSpPr txBox="1"/>
          <p:nvPr userDrawn="1"/>
        </p:nvSpPr>
        <p:spPr>
          <a:xfrm>
            <a:off x="404310" y="388056"/>
            <a:ext cx="9634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>
                <a:solidFill>
                  <a:schemeClr val="tx1"/>
                </a:solidFill>
                <a:latin typeface="+mj-lt"/>
              </a:rPr>
              <a:t>BLOCKCHAIN</a:t>
            </a:r>
            <a:r>
              <a:rPr lang="en-US" sz="1600" b="0">
                <a:solidFill>
                  <a:schemeClr val="bg2">
                    <a:lumMod val="50000"/>
                  </a:schemeClr>
                </a:solidFill>
                <a:latin typeface="+mj-lt"/>
              </a:rPr>
              <a:t> - </a:t>
            </a:r>
            <a:r>
              <a:rPr lang="en-US" sz="1600" b="0">
                <a:solidFill>
                  <a:schemeClr val="bg2">
                    <a:lumMod val="50000"/>
                  </a:schemeClr>
                </a:solidFill>
                <a:latin typeface="+mn-lt"/>
              </a:rPr>
              <a:t>Revolutionizing Transactions and Interactions in the Digital Age</a:t>
            </a:r>
          </a:p>
        </p:txBody>
      </p:sp>
    </p:spTree>
    <p:extLst>
      <p:ext uri="{BB962C8B-B14F-4D97-AF65-F5344CB8AC3E}">
        <p14:creationId xmlns:p14="http://schemas.microsoft.com/office/powerpoint/2010/main" val="289720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9423-CD2E-4FE4-A0A5-BF1DF9A8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21021-E600-4985-9CB7-C91662580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65E1-9312-40C9-B537-2EF2373A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D5D2-711E-4128-B02F-A2F5F3B7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A264A-3B0E-4789-8D33-E3B8BB42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6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CD398-88C4-4D5A-B800-66982108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AE657-6D14-4EC6-AF23-3733CA7EC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13624-5ED1-471D-B870-97A86379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89F5-C44A-423E-A411-0170507E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F323-E5A0-4612-B41A-6BBC2FFF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36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677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901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7223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2388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2609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98703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739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1013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A72F24-C2F4-A848-9526-6DDE30323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B5A9DDA-5C61-C94F-9C1E-F412423AF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4/26/2025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B9CE1BE-CD51-BD42-A659-2F084EB57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707C4E-5419-8141-80B3-E4B112655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362EF-E079-514F-814C-6085176CA7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AC75DAD-32BC-CC41-8DF4-9E68DB3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173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73320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80291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3208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AB2A1-27FC-7D46-BBF1-72410CED55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70A3AA-4210-FB4E-9790-9D6891AFF65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8B6F196-1924-E341-B33B-77AEF4A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8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E2BF-67D0-421C-B0EA-C2FDA38E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459D-4DBB-4B08-B28E-38CB2945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D5826-9D5D-45F7-9039-C9593873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35230-6E6B-4AE2-A238-476A2293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195B-3566-4F5A-8A17-C0D9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64FFA-F5D7-4974-90D5-37C1E4F5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1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3013-51BB-4A17-B3BD-969427C6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5D238-163E-4CA0-8D72-013A528AF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BFD3-F57E-442B-B0D6-44B28B98A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C678E-A9F6-402F-AB68-0001BA3C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1CE1F-0133-4A8E-9510-3927C275A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12791-1A66-47A2-B8AB-CF2C849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3D370-BE25-4CF9-8D18-A8B0D628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9EFB-2082-4B18-8532-2E058DF9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2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482C-C319-43FD-93FF-980D21E2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3A496-9194-4AF3-A700-304E648B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3CEB3-10DB-4C6B-B786-6EA61FEA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844B-2D32-4E86-8B10-61DBDBE5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1782B-EB6A-4988-856E-D6637A15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005B5-4499-443A-AEC7-4504692A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E9E49-7000-42FC-9389-8FC847AA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6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FE04-76D2-4EE9-82B4-6CF8BDA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15A4-C64A-4FDE-8E67-809F9ECF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9654-FEE0-4F7C-9F7E-E613641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672D7-560C-46F5-B38A-5864AF61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3971-AB39-461C-BCDD-6F82E9DF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7803C-62B5-41B0-9BE1-73F06662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3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523E-938F-438E-ACC4-357650D6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72DA9-4F67-4E76-B94A-2A066F0C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3" indent="0">
              <a:buNone/>
              <a:defRPr sz="2000"/>
            </a:lvl5pPr>
            <a:lvl6pPr marL="2285978" indent="0">
              <a:buNone/>
              <a:defRPr sz="2000"/>
            </a:lvl6pPr>
            <a:lvl7pPr marL="2743174" indent="0">
              <a:buNone/>
              <a:defRPr sz="2000"/>
            </a:lvl7pPr>
            <a:lvl8pPr marL="3200370" indent="0">
              <a:buNone/>
              <a:defRPr sz="2000"/>
            </a:lvl8pPr>
            <a:lvl9pPr marL="3657565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FDD4-868B-425C-9784-E80DB7C01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53192-BC34-458B-84D8-10413109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140DD-DF78-4ACA-994A-2C80E82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55A00-460B-4060-8FC4-6AE015CD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8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8DD69-FB8A-4188-BFE4-CBF509E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15C50-137C-4155-8543-556E7E21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6A1DE-66DD-40F1-896C-01B693106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2F8D-62B3-48AF-BAF5-944399905ED0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912B1-2F8B-49C2-9253-FDAAEF5D9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3CF23-BB91-472C-8560-11C5F5282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09554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6853921" y="1928615"/>
            <a:ext cx="4734381" cy="3414124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611686" y="2284806"/>
            <a:ext cx="4308000" cy="78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4000" b="1" kern="0">
                <a:solidFill>
                  <a:srgbClr val="00002A"/>
                </a:solidFill>
                <a:highlight>
                  <a:srgbClr val="FFFFFF"/>
                </a:highlight>
                <a:latin typeface="Segoe UI" panose="020B0502040204020203" pitchFamily="34" charset="0"/>
                <a:ea typeface="Fira Sans Extra Condensed SemiBold"/>
                <a:cs typeface="Segoe UI" panose="020B0502040204020203" pitchFamily="34" charset="0"/>
                <a:sym typeface="Fira Sans Extra Condensed SemiBold"/>
              </a:rPr>
              <a:t>BLOCKCHAIN</a:t>
            </a:r>
          </a:p>
        </p:txBody>
      </p:sp>
      <p:sp>
        <p:nvSpPr>
          <p:cNvPr id="165" name="Google Shape;165;p13"/>
          <p:cNvSpPr txBox="1"/>
          <p:nvPr/>
        </p:nvSpPr>
        <p:spPr>
          <a:xfrm>
            <a:off x="649376" y="2975130"/>
            <a:ext cx="5688341" cy="170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kern="0">
                <a:solidFill>
                  <a:srgbClr val="000000"/>
                </a:solidFill>
                <a:latin typeface="Segoe UI Semibold" panose="020B0702040204020203" pitchFamily="34" charset="0"/>
                <a:ea typeface="Roboto"/>
                <a:cs typeface="Segoe UI Semibold" panose="020B0702040204020203" pitchFamily="34" charset="0"/>
                <a:sym typeface="Roboto"/>
              </a:rPr>
              <a:t>Revolutionizing Transactions and Interactions in the Digital 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28296-1E93-8D99-FB56-C050FA6E6A1B}"/>
              </a:ext>
            </a:extLst>
          </p:cNvPr>
          <p:cNvSpPr txBox="1"/>
          <p:nvPr/>
        </p:nvSpPr>
        <p:spPr>
          <a:xfrm>
            <a:off x="7366417" y="304800"/>
            <a:ext cx="41143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Presented by Group 1</a:t>
            </a:r>
          </a:p>
          <a:p>
            <a:pPr algn="r"/>
            <a:r>
              <a:rPr lang="en-US" sz="1400" b="1">
                <a:latin typeface="Segoe UI" panose="020B0502040204020203" pitchFamily="34" charset="0"/>
                <a:cs typeface="Segoe UI" panose="020B0502040204020203" pitchFamily="34" charset="0"/>
              </a:rPr>
              <a:t>Course:</a:t>
            </a:r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 SOT375 - 64.CNTT-3</a:t>
            </a:r>
          </a:p>
          <a:p>
            <a:pPr algn="r"/>
            <a:r>
              <a:rPr lang="en-US" sz="1400" b="1">
                <a:latin typeface="Segoe UI" panose="020B0502040204020203" pitchFamily="34" charset="0"/>
                <a:cs typeface="Segoe UI" panose="020B0502040204020203" pitchFamily="34" charset="0"/>
              </a:rPr>
              <a:t>Instructed by:</a:t>
            </a:r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 MSc. Ha Thi Thanh Nga</a:t>
            </a:r>
            <a:endParaRPr lang="en-001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Components in </a:t>
            </a:r>
            <a:r>
              <a:rPr lang="en-US" b="1">
                <a:solidFill>
                  <a:schemeClr val="bg2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Blockchain</a:t>
            </a:r>
          </a:p>
        </p:txBody>
      </p:sp>
      <p:pic>
        <p:nvPicPr>
          <p:cNvPr id="7" name="Picture 6" descr="A diagram of a blockchain process&#10;&#10;Description automatically generated">
            <a:extLst>
              <a:ext uri="{FF2B5EF4-FFF2-40B4-BE49-F238E27FC236}">
                <a16:creationId xmlns:a16="http://schemas.microsoft.com/office/drawing/2014/main" id="{3A27C273-D2EE-85A7-005E-ECC11791B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381763"/>
            <a:ext cx="11249660" cy="53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1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How </a:t>
            </a:r>
            <a:r>
              <a:rPr lang="en-US" b="1">
                <a:solidFill>
                  <a:schemeClr val="bg2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Blockchain</a:t>
            </a:r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 works?</a:t>
            </a:r>
          </a:p>
        </p:txBody>
      </p:sp>
      <p:pic>
        <p:nvPicPr>
          <p:cNvPr id="7170" name="Picture 2" descr="How Does the Blockchain Work? - GeeksforGeeks">
            <a:extLst>
              <a:ext uri="{FF2B5EF4-FFF2-40B4-BE49-F238E27FC236}">
                <a16:creationId xmlns:a16="http://schemas.microsoft.com/office/drawing/2014/main" id="{0D043185-C624-DC66-B402-879D215DB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0"/>
          <a:stretch/>
        </p:blipFill>
        <p:spPr bwMode="auto">
          <a:xfrm>
            <a:off x="695547" y="1422400"/>
            <a:ext cx="10800905" cy="472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189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77;p33">
            <a:extLst>
              <a:ext uri="{FF2B5EF4-FFF2-40B4-BE49-F238E27FC236}">
                <a16:creationId xmlns:a16="http://schemas.microsoft.com/office/drawing/2014/main" id="{D90107ED-0E64-845A-7977-B3D92CB7944A}"/>
              </a:ext>
            </a:extLst>
          </p:cNvPr>
          <p:cNvSpPr txBox="1">
            <a:spLocks/>
          </p:cNvSpPr>
          <p:nvPr/>
        </p:nvSpPr>
        <p:spPr>
          <a:xfrm>
            <a:off x="585275" y="2942360"/>
            <a:ext cx="5805365" cy="17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100"/>
              <a:buFont typeface="Arial"/>
              <a:buNone/>
              <a:tabLst/>
              <a:defRPr/>
            </a:pPr>
            <a:r>
              <a:rPr lang="en-US" kern="0">
                <a:solidFill>
                  <a:srgbClr val="202020"/>
                </a:solidFill>
                <a:latin typeface="+mj-lt"/>
              </a:rPr>
              <a:t>C</a:t>
            </a:r>
            <a:r>
              <a:rPr kumimoji="0" lang="en-US" sz="4800" b="1" i="0" u="none" strike="noStrike" kern="0" cap="none" spc="0" normalizeH="0" baseline="0" noProof="0">
                <a:ln>
                  <a:noFill/>
                </a:ln>
                <a:solidFill>
                  <a:srgbClr val="202020"/>
                </a:solidFill>
                <a:effectLst/>
                <a:uLnTx/>
                <a:uFillTx/>
                <a:latin typeface="+mj-lt"/>
                <a:sym typeface="Figtree"/>
              </a:rPr>
              <a:t>hallenges and issues of </a:t>
            </a:r>
            <a:r>
              <a:rPr kumimoji="0" lang="en-US" sz="4800" b="1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j-lt"/>
                <a:sym typeface="Figtree"/>
              </a:rPr>
              <a:t>Blockchain</a:t>
            </a:r>
          </a:p>
        </p:txBody>
      </p:sp>
      <p:sp>
        <p:nvSpPr>
          <p:cNvPr id="19" name="Google Shape;278;p33">
            <a:extLst>
              <a:ext uri="{FF2B5EF4-FFF2-40B4-BE49-F238E27FC236}">
                <a16:creationId xmlns:a16="http://schemas.microsoft.com/office/drawing/2014/main" id="{6C285CAB-C4FF-1EEA-8EEB-B142C67FD4C1}"/>
              </a:ext>
            </a:extLst>
          </p:cNvPr>
          <p:cNvSpPr txBox="1">
            <a:spLocks/>
          </p:cNvSpPr>
          <p:nvPr/>
        </p:nvSpPr>
        <p:spPr>
          <a:xfrm>
            <a:off x="585275" y="1695171"/>
            <a:ext cx="1106100" cy="1080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137150" bIns="155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2000"/>
              <a:buFont typeface="Figtree"/>
              <a:buNone/>
              <a:tabLst/>
              <a:defRPr/>
            </a:pPr>
            <a:r>
              <a:rPr kumimoji="0" lang="en" sz="4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sym typeface="Figtree"/>
              </a:rPr>
              <a:t>03</a:t>
            </a:r>
          </a:p>
        </p:txBody>
      </p:sp>
      <p:sp>
        <p:nvSpPr>
          <p:cNvPr id="5" name="AutoShape 6" descr="Making sense of bitcoin and blockchain technology: PwC">
            <a:extLst>
              <a:ext uri="{FF2B5EF4-FFF2-40B4-BE49-F238E27FC236}">
                <a16:creationId xmlns:a16="http://schemas.microsoft.com/office/drawing/2014/main" id="{2D7347CC-9D4F-5633-C0E6-C8D9936BF9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001"/>
          </a:p>
        </p:txBody>
      </p:sp>
      <p:sp>
        <p:nvSpPr>
          <p:cNvPr id="2" name="AutoShape 2" descr="Blockchain in the Food Supply Chain - ScienceSoft">
            <a:extLst>
              <a:ext uri="{FF2B5EF4-FFF2-40B4-BE49-F238E27FC236}">
                <a16:creationId xmlns:a16="http://schemas.microsoft.com/office/drawing/2014/main" id="{24562B3D-2B0F-4EA5-ACEC-12D1E091CF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57538" y="1404938"/>
            <a:ext cx="58769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001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5A0192C-0C3D-6B03-582D-257364372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3598" y="2942360"/>
            <a:ext cx="5099326" cy="35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0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The 5 biggest problems with </a:t>
            </a:r>
            <a:r>
              <a:rPr lang="en-US" b="1">
                <a:solidFill>
                  <a:schemeClr val="bg2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Blockchain</a:t>
            </a:r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4056380" cy="3977640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Scalability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Security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Privacy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Interoperability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Energy consumption</a:t>
            </a:r>
          </a:p>
        </p:txBody>
      </p:sp>
      <p:pic>
        <p:nvPicPr>
          <p:cNvPr id="5122" name="Picture 2" descr="The 5 Biggest Problems With Blockchain Technology Everyone Must Know About">
            <a:extLst>
              <a:ext uri="{FF2B5EF4-FFF2-40B4-BE49-F238E27FC236}">
                <a16:creationId xmlns:a16="http://schemas.microsoft.com/office/drawing/2014/main" id="{9D125822-EFB6-4A53-474B-35BAF9DF4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7" r="24976"/>
          <a:stretch/>
        </p:blipFill>
        <p:spPr bwMode="auto">
          <a:xfrm>
            <a:off x="6723320" y="1370748"/>
            <a:ext cx="4780339" cy="411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39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77;p33">
            <a:extLst>
              <a:ext uri="{FF2B5EF4-FFF2-40B4-BE49-F238E27FC236}">
                <a16:creationId xmlns:a16="http://schemas.microsoft.com/office/drawing/2014/main" id="{D90107ED-0E64-845A-7977-B3D92CB7944A}"/>
              </a:ext>
            </a:extLst>
          </p:cNvPr>
          <p:cNvSpPr txBox="1">
            <a:spLocks/>
          </p:cNvSpPr>
          <p:nvPr/>
        </p:nvSpPr>
        <p:spPr>
          <a:xfrm>
            <a:off x="585275" y="2942360"/>
            <a:ext cx="4700505" cy="17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100"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>
                <a:ln>
                  <a:noFill/>
                </a:ln>
                <a:solidFill>
                  <a:srgbClr val="202020"/>
                </a:solidFill>
                <a:effectLst/>
                <a:uLnTx/>
                <a:uFillTx/>
                <a:latin typeface="+mj-lt"/>
                <a:sym typeface="Figtree"/>
              </a:rPr>
              <a:t>Future 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100"/>
              <a:buFont typeface="Arial"/>
              <a:buNone/>
              <a:tabLst/>
              <a:defRPr/>
            </a:pPr>
            <a:r>
              <a:rPr lang="en-US" kern="0">
                <a:solidFill>
                  <a:schemeClr val="bg2">
                    <a:lumMod val="50000"/>
                  </a:schemeClr>
                </a:solidFill>
                <a:latin typeface="+mj-lt"/>
              </a:rPr>
              <a:t>B</a:t>
            </a:r>
            <a:r>
              <a:rPr kumimoji="0" lang="en-US" sz="4800" b="1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j-lt"/>
                <a:sym typeface="Figtree"/>
              </a:rPr>
              <a:t>lockchain</a:t>
            </a:r>
          </a:p>
        </p:txBody>
      </p:sp>
      <p:sp>
        <p:nvSpPr>
          <p:cNvPr id="19" name="Google Shape;278;p33">
            <a:extLst>
              <a:ext uri="{FF2B5EF4-FFF2-40B4-BE49-F238E27FC236}">
                <a16:creationId xmlns:a16="http://schemas.microsoft.com/office/drawing/2014/main" id="{6C285CAB-C4FF-1EEA-8EEB-B142C67FD4C1}"/>
              </a:ext>
            </a:extLst>
          </p:cNvPr>
          <p:cNvSpPr txBox="1">
            <a:spLocks/>
          </p:cNvSpPr>
          <p:nvPr/>
        </p:nvSpPr>
        <p:spPr>
          <a:xfrm>
            <a:off x="585275" y="1695171"/>
            <a:ext cx="1106100" cy="1080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137150" bIns="155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2000"/>
              <a:buFont typeface="Figtree"/>
              <a:buNone/>
              <a:tabLst/>
              <a:defRPr/>
            </a:pPr>
            <a:r>
              <a:rPr kumimoji="0" lang="en" sz="4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sym typeface="Figtree"/>
              </a:rPr>
              <a:t>04</a:t>
            </a:r>
          </a:p>
        </p:txBody>
      </p:sp>
      <p:sp>
        <p:nvSpPr>
          <p:cNvPr id="5" name="AutoShape 6" descr="Making sense of bitcoin and blockchain technology: PwC">
            <a:extLst>
              <a:ext uri="{FF2B5EF4-FFF2-40B4-BE49-F238E27FC236}">
                <a16:creationId xmlns:a16="http://schemas.microsoft.com/office/drawing/2014/main" id="{2D7347CC-9D4F-5633-C0E6-C8D9936BF9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001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FE25DEB-B8BA-48E3-4AA5-076A91DCD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9825" y="1376362"/>
            <a:ext cx="56769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4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/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Overview</a:t>
            </a:r>
            <a:endParaRPr lang="en-US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6891020" cy="3977640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AI is changing data interaction, and combined with blockchain, it enables deploying AI models on decentralized platforms, ensuring privacy and security. Blockchain transparency aids in monitoring and addressing AI decision reliability.</a:t>
            </a:r>
          </a:p>
        </p:txBody>
      </p:sp>
      <p:pic>
        <p:nvPicPr>
          <p:cNvPr id="4" name="Hình ảnh 3" descr="Blockchain and AI: The Power of Combination for a Secure and Intelligent  Future">
            <a:extLst>
              <a:ext uri="{FF2B5EF4-FFF2-40B4-BE49-F238E27FC236}">
                <a16:creationId xmlns:a16="http://schemas.microsoft.com/office/drawing/2014/main" id="{CB98A98F-2D9B-A323-EC02-E3E433C55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34" r="18641"/>
          <a:stretch/>
        </p:blipFill>
        <p:spPr>
          <a:xfrm>
            <a:off x="7578145" y="1509612"/>
            <a:ext cx="4026653" cy="466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63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/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Overview</a:t>
            </a:r>
            <a:endParaRPr lang="en-US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7470140" cy="397764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000">
                <a:latin typeface="Segoe UI"/>
                <a:cs typeface="Segoe UI"/>
              </a:rPr>
              <a:t>AI plays a crucial role in enhancing </a:t>
            </a:r>
            <a:r>
              <a:rPr lang="en-US" sz="2000" dirty="0">
                <a:latin typeface="Segoe UI"/>
                <a:cs typeface="Segoe UI"/>
              </a:rPr>
              <a:t>blockchain applications, from simplifying tasks like creating landing pages for crypto companies to enabling faster and cheaper transactions in decentralized protocols. </a:t>
            </a:r>
          </a:p>
        </p:txBody>
      </p:sp>
      <p:pic>
        <p:nvPicPr>
          <p:cNvPr id="4" name="Hình ảnh 2" descr="The Synergy of Blockchain and AI: How the Two Work Together? - Apptunix Blog">
            <a:extLst>
              <a:ext uri="{FF2B5EF4-FFF2-40B4-BE49-F238E27FC236}">
                <a16:creationId xmlns:a16="http://schemas.microsoft.com/office/drawing/2014/main" id="{475B93C4-2E1E-ADE5-3C81-7E6BDCE980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2" r="34863" b="-247"/>
          <a:stretch/>
        </p:blipFill>
        <p:spPr>
          <a:xfrm>
            <a:off x="8280400" y="1509612"/>
            <a:ext cx="3318958" cy="465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4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/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The world of </a:t>
            </a:r>
            <a:r>
              <a:rPr lang="en-US">
                <a:solidFill>
                  <a:schemeClr val="bg2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finance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7470140" cy="3977640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Leveraging AI to provide accurate predictions in cryptocurrency markets, making these volatile markets more accessible to investors.</a:t>
            </a:r>
          </a:p>
        </p:txBody>
      </p:sp>
      <p:pic>
        <p:nvPicPr>
          <p:cNvPr id="5" name="Chỗ dành sẵn cho Nội dung 8" descr="Peculium - Cryptocurrencies | IQ.wiki">
            <a:extLst>
              <a:ext uri="{FF2B5EF4-FFF2-40B4-BE49-F238E27FC236}">
                <a16:creationId xmlns:a16="http://schemas.microsoft.com/office/drawing/2014/main" id="{C7431F25-95AE-9324-D4CF-B6A7BCD6C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640" y="1509612"/>
            <a:ext cx="3680460" cy="27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70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Data management and privacy</a:t>
            </a:r>
            <a:endParaRPr lang="en-US" dirty="0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11219180" cy="969428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Uses blockchain to provide a secure, decentralized data marketplace, could harness AI to analyze and classify the massive amounts of data exchanged, thereby improving data accessibility and use.</a:t>
            </a:r>
          </a:p>
        </p:txBody>
      </p:sp>
      <p:pic>
        <p:nvPicPr>
          <p:cNvPr id="4" name="Hình ảnh 2" descr="Data Management: Types and Challenges">
            <a:extLst>
              <a:ext uri="{FF2B5EF4-FFF2-40B4-BE49-F238E27FC236}">
                <a16:creationId xmlns:a16="http://schemas.microsoft.com/office/drawing/2014/main" id="{B63F1667-D15B-817B-8E17-03D613527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" y="3053985"/>
            <a:ext cx="4818930" cy="3133004"/>
          </a:xfrm>
          <a:prstGeom prst="rect">
            <a:avLst/>
          </a:prstGeom>
        </p:spPr>
      </p:pic>
      <p:pic>
        <p:nvPicPr>
          <p:cNvPr id="6" name="Chỗ dành sẵn cho Nội dung 4" descr="Is Ocean Protocol (OCEAN) rising on 4th upgrade or something else? |  Kalkine Media">
            <a:extLst>
              <a:ext uri="{FF2B5EF4-FFF2-40B4-BE49-F238E27FC236}">
                <a16:creationId xmlns:a16="http://schemas.microsoft.com/office/drawing/2014/main" id="{BDD3BD12-689C-3588-060D-11BAC6945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99"/>
          <a:stretch/>
        </p:blipFill>
        <p:spPr>
          <a:xfrm>
            <a:off x="6262512" y="3051055"/>
            <a:ext cx="5401168" cy="312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17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/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Healthcare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7470140" cy="3977640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Provide secure, immutable patient records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Analyze those records to predict disease patterns, improve diagnoses, and personalize treatment plans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Uses blockchain to store genomic data securely and AI to analyze that data for personalized health insights.</a:t>
            </a:r>
          </a:p>
        </p:txBody>
      </p:sp>
      <p:pic>
        <p:nvPicPr>
          <p:cNvPr id="4" name="Chỗ dành sẵn cho Nội dung 4" descr="The Future Of Blockchain In Health Insurance - The Digital Insurer">
            <a:extLst>
              <a:ext uri="{FF2B5EF4-FFF2-40B4-BE49-F238E27FC236}">
                <a16:creationId xmlns:a16="http://schemas.microsoft.com/office/drawing/2014/main" id="{5E2C56FC-2322-D555-D316-5E4ADF286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22" r="1" b="1"/>
          <a:stretch/>
        </p:blipFill>
        <p:spPr>
          <a:xfrm>
            <a:off x="8107680" y="1401615"/>
            <a:ext cx="3549286" cy="2027386"/>
          </a:xfrm>
          <a:prstGeom prst="rect">
            <a:avLst/>
          </a:prstGeom>
        </p:spPr>
      </p:pic>
      <p:pic>
        <p:nvPicPr>
          <p:cNvPr id="6" name="Hình ảnh 5" descr="Nebula Genomics launches $299 direct-to-consumer whole genome sequencing |  MobiHealthNews">
            <a:extLst>
              <a:ext uri="{FF2B5EF4-FFF2-40B4-BE49-F238E27FC236}">
                <a16:creationId xmlns:a16="http://schemas.microsoft.com/office/drawing/2014/main" id="{986992C4-BBE5-FB35-A38E-68E47B170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680" y="3909712"/>
            <a:ext cx="3549286" cy="222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0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77;p33">
            <a:extLst>
              <a:ext uri="{FF2B5EF4-FFF2-40B4-BE49-F238E27FC236}">
                <a16:creationId xmlns:a16="http://schemas.microsoft.com/office/drawing/2014/main" id="{D90107ED-0E64-845A-7977-B3D92CB7944A}"/>
              </a:ext>
            </a:extLst>
          </p:cNvPr>
          <p:cNvSpPr txBox="1">
            <a:spLocks/>
          </p:cNvSpPr>
          <p:nvPr/>
        </p:nvSpPr>
        <p:spPr>
          <a:xfrm>
            <a:off x="585275" y="2942360"/>
            <a:ext cx="4700505" cy="17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100"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>
                <a:ln>
                  <a:noFill/>
                </a:ln>
                <a:solidFill>
                  <a:srgbClr val="202020"/>
                </a:solidFill>
                <a:effectLst/>
                <a:uLnTx/>
                <a:uFillTx/>
                <a:latin typeface="+mj-lt"/>
                <a:sym typeface="Figtree"/>
              </a:rPr>
              <a:t>Introduction</a:t>
            </a:r>
          </a:p>
        </p:txBody>
      </p:sp>
      <p:sp>
        <p:nvSpPr>
          <p:cNvPr id="19" name="Google Shape;278;p33">
            <a:extLst>
              <a:ext uri="{FF2B5EF4-FFF2-40B4-BE49-F238E27FC236}">
                <a16:creationId xmlns:a16="http://schemas.microsoft.com/office/drawing/2014/main" id="{6C285CAB-C4FF-1EEA-8EEB-B142C67FD4C1}"/>
              </a:ext>
            </a:extLst>
          </p:cNvPr>
          <p:cNvSpPr txBox="1">
            <a:spLocks/>
          </p:cNvSpPr>
          <p:nvPr/>
        </p:nvSpPr>
        <p:spPr>
          <a:xfrm>
            <a:off x="585275" y="1695171"/>
            <a:ext cx="1106100" cy="1080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137150" bIns="155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2000"/>
              <a:buFont typeface="Figtree"/>
              <a:buNone/>
              <a:tabLst/>
              <a:defRPr/>
            </a:pPr>
            <a:r>
              <a:rPr kumimoji="0" lang="en" sz="4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sym typeface="Figtree"/>
              </a:rPr>
              <a:t>01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3755D28-F7C5-3E9D-9A75-D7C85EA47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8961" y="2086678"/>
            <a:ext cx="7813040" cy="477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63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77;p33">
            <a:extLst>
              <a:ext uri="{FF2B5EF4-FFF2-40B4-BE49-F238E27FC236}">
                <a16:creationId xmlns:a16="http://schemas.microsoft.com/office/drawing/2014/main" id="{D90107ED-0E64-845A-7977-B3D92CB7944A}"/>
              </a:ext>
            </a:extLst>
          </p:cNvPr>
          <p:cNvSpPr txBox="1">
            <a:spLocks/>
          </p:cNvSpPr>
          <p:nvPr/>
        </p:nvSpPr>
        <p:spPr>
          <a:xfrm>
            <a:off x="585275" y="2942360"/>
            <a:ext cx="5967925" cy="17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100"/>
              <a:buFont typeface="Arial"/>
              <a:buNone/>
              <a:tabLst/>
              <a:defRPr/>
            </a:pPr>
            <a:r>
              <a:rPr lang="en-US" kern="0">
                <a:solidFill>
                  <a:srgbClr val="202020"/>
                </a:solidFill>
                <a:latin typeface="+mj-lt"/>
              </a:rPr>
              <a:t>Significant </a:t>
            </a:r>
            <a:r>
              <a:rPr lang="en-US" kern="0">
                <a:solidFill>
                  <a:schemeClr val="bg2">
                    <a:lumMod val="50000"/>
                  </a:schemeClr>
                </a:solidFill>
                <a:latin typeface="+mj-lt"/>
              </a:rPr>
              <a:t>Blockchain</a:t>
            </a:r>
            <a:r>
              <a:rPr lang="en-US" kern="0">
                <a:solidFill>
                  <a:srgbClr val="202020"/>
                </a:solidFill>
                <a:latin typeface="+mj-lt"/>
              </a:rPr>
              <a:t> projects and platforms </a:t>
            </a:r>
            <a:endParaRPr kumimoji="0" lang="en-US" sz="4800" b="1" i="0" u="none" strike="noStrike" kern="0" cap="none" spc="0" normalizeH="0" baseline="0" noProof="0">
              <a:ln>
                <a:noFill/>
              </a:ln>
              <a:solidFill>
                <a:srgbClr val="202020"/>
              </a:solidFill>
              <a:effectLst/>
              <a:uLnTx/>
              <a:uFillTx/>
              <a:latin typeface="+mj-lt"/>
              <a:sym typeface="Figtree"/>
            </a:endParaRPr>
          </a:p>
        </p:txBody>
      </p:sp>
      <p:sp>
        <p:nvSpPr>
          <p:cNvPr id="19" name="Google Shape;278;p33">
            <a:extLst>
              <a:ext uri="{FF2B5EF4-FFF2-40B4-BE49-F238E27FC236}">
                <a16:creationId xmlns:a16="http://schemas.microsoft.com/office/drawing/2014/main" id="{6C285CAB-C4FF-1EEA-8EEB-B142C67FD4C1}"/>
              </a:ext>
            </a:extLst>
          </p:cNvPr>
          <p:cNvSpPr txBox="1">
            <a:spLocks/>
          </p:cNvSpPr>
          <p:nvPr/>
        </p:nvSpPr>
        <p:spPr>
          <a:xfrm>
            <a:off x="585275" y="1695171"/>
            <a:ext cx="1106100" cy="1080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137150" bIns="155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2000"/>
              <a:buFont typeface="Figtree"/>
              <a:buNone/>
              <a:tabLst/>
              <a:defRPr/>
            </a:pPr>
            <a:r>
              <a:rPr kumimoji="0" lang="en" sz="4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sym typeface="Figtree"/>
              </a:rPr>
              <a:t>0</a:t>
            </a:r>
            <a:r>
              <a:rPr lang="en" kern="0">
                <a:solidFill>
                  <a:schemeClr val="bg1"/>
                </a:solidFill>
                <a:latin typeface="+mj-lt"/>
              </a:rPr>
              <a:t>5</a:t>
            </a:r>
            <a:endParaRPr kumimoji="0" lang="en" sz="4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sym typeface="Figtree"/>
            </a:endParaRPr>
          </a:p>
        </p:txBody>
      </p:sp>
      <p:sp>
        <p:nvSpPr>
          <p:cNvPr id="5" name="AutoShape 6" descr="Making sense of bitcoin and blockchain technology: PwC">
            <a:extLst>
              <a:ext uri="{FF2B5EF4-FFF2-40B4-BE49-F238E27FC236}">
                <a16:creationId xmlns:a16="http://schemas.microsoft.com/office/drawing/2014/main" id="{2D7347CC-9D4F-5633-C0E6-C8D9936BF9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001"/>
          </a:p>
        </p:txBody>
      </p:sp>
      <p:sp>
        <p:nvSpPr>
          <p:cNvPr id="2" name="AutoShape 2" descr="Blockchain in the Food Supply Chain - ScienceSoft">
            <a:extLst>
              <a:ext uri="{FF2B5EF4-FFF2-40B4-BE49-F238E27FC236}">
                <a16:creationId xmlns:a16="http://schemas.microsoft.com/office/drawing/2014/main" id="{24562B3D-2B0F-4EA5-ACEC-12D1E091CF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57538" y="1404938"/>
            <a:ext cx="58769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001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6AA9BF9-90C4-EA17-3F31-6C0F17468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1593" y="1639204"/>
            <a:ext cx="3410693" cy="375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11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/>
          <a:lstStyle/>
          <a:p>
            <a:r>
              <a:rPr lang="en-US" b="1" dirty="0">
                <a:latin typeface="Segoe UI Semibold"/>
                <a:cs typeface="Segoe UI Semibold"/>
              </a:rPr>
              <a:t>Ethereum</a:t>
            </a:r>
            <a:endParaRPr lang="en-US" b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6195786" cy="397764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7965" indent="-227965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ea typeface="+mn-lt"/>
                <a:cs typeface="+mn-lt"/>
              </a:rPr>
              <a:t>Create decentralized applications (</a:t>
            </a:r>
            <a:r>
              <a:rPr lang="en-US" sz="2000" dirty="0" err="1">
                <a:ea typeface="+mn-lt"/>
                <a:cs typeface="+mn-lt"/>
              </a:rPr>
              <a:t>DApps</a:t>
            </a:r>
            <a:r>
              <a:rPr lang="en-US" sz="2000" dirty="0">
                <a:ea typeface="+mn-lt"/>
                <a:cs typeface="+mn-lt"/>
              </a:rPr>
              <a:t>) </a:t>
            </a:r>
            <a:endParaRPr lang="en-US" sz="2000" dirty="0">
              <a:latin typeface="Segoe UI"/>
              <a:cs typeface="Segoe UI"/>
            </a:endParaRPr>
          </a:p>
          <a:p>
            <a:pPr marL="227965" indent="-227965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"/>
                <a:cs typeface="Segoe UI"/>
              </a:rPr>
              <a:t>Conduct transactions without intermediaries.</a:t>
            </a:r>
            <a:endParaRPr lang="en-US" dirty="0">
              <a:latin typeface="Segoe UI"/>
              <a:cs typeface="Segoe UI"/>
            </a:endParaRPr>
          </a:p>
          <a:p>
            <a:pPr marL="227965" indent="-227965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"/>
                <a:cs typeface="Segoe UI"/>
              </a:rPr>
              <a:t>Developments in decentralized finance (DeFi) and Non-fungible tokens (NFTs).</a:t>
            </a:r>
          </a:p>
        </p:txBody>
      </p:sp>
      <p:pic>
        <p:nvPicPr>
          <p:cNvPr id="5" name="Chỗ dành sẵn cho Hình ảnh 10" descr="Ảnh có chứa văn bản, ảnh chụp màn hình, Đồ họa, thiết kế đồ họa&#10;&#10;Mô tả được tự động tạo">
            <a:extLst>
              <a:ext uri="{FF2B5EF4-FFF2-40B4-BE49-F238E27FC236}">
                <a16:creationId xmlns:a16="http://schemas.microsoft.com/office/drawing/2014/main" id="{F4265D88-96AB-8E46-4216-C97848C88D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60" b="3660"/>
          <a:stretch/>
        </p:blipFill>
        <p:spPr>
          <a:xfrm>
            <a:off x="6795268" y="1532472"/>
            <a:ext cx="4861511" cy="336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28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/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Hyperledger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5433786" cy="3977640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Create secure and scalable blockchain solutions for businesses.</a:t>
            </a:r>
          </a:p>
        </p:txBody>
      </p:sp>
      <p:pic>
        <p:nvPicPr>
          <p:cNvPr id="4" name="Chỗ dành sẵn cho Hình ảnh 5" descr="Ảnh có chứa văn bản, thiết kế đồ họa, ảnh chụp màn hình, Đồ họa&#10;&#10;Mô tả được tự động tạo">
            <a:extLst>
              <a:ext uri="{FF2B5EF4-FFF2-40B4-BE49-F238E27FC236}">
                <a16:creationId xmlns:a16="http://schemas.microsoft.com/office/drawing/2014/main" id="{AE512DA1-8EB1-2C51-DDC0-84CDA5EF73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19" r="6319"/>
          <a:stretch/>
        </p:blipFill>
        <p:spPr>
          <a:xfrm>
            <a:off x="6733300" y="1509612"/>
            <a:ext cx="4930492" cy="294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25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/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Ripple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5433786" cy="3977640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Using its digital asset XRP.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Make international transactions faster and cheaper.</a:t>
            </a:r>
          </a:p>
        </p:txBody>
      </p:sp>
      <p:pic>
        <p:nvPicPr>
          <p:cNvPr id="5" name="Chỗ dành sẵn cho Hình ảnh 5" descr="Ảnh có chứa biểu tượng, vòng tròn, Nhãn hiệu&#10;&#10;Mô tả được tự động tạo">
            <a:extLst>
              <a:ext uri="{FF2B5EF4-FFF2-40B4-BE49-F238E27FC236}">
                <a16:creationId xmlns:a16="http://schemas.microsoft.com/office/drawing/2014/main" id="{E2490321-CC17-7384-8AA7-BA423447E3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14" r="5714"/>
          <a:stretch/>
        </p:blipFill>
        <p:spPr>
          <a:xfrm>
            <a:off x="6313712" y="1509612"/>
            <a:ext cx="5433787" cy="308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56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77;p33">
            <a:extLst>
              <a:ext uri="{FF2B5EF4-FFF2-40B4-BE49-F238E27FC236}">
                <a16:creationId xmlns:a16="http://schemas.microsoft.com/office/drawing/2014/main" id="{D90107ED-0E64-845A-7977-B3D92CB7944A}"/>
              </a:ext>
            </a:extLst>
          </p:cNvPr>
          <p:cNvSpPr txBox="1">
            <a:spLocks/>
          </p:cNvSpPr>
          <p:nvPr/>
        </p:nvSpPr>
        <p:spPr>
          <a:xfrm>
            <a:off x="585275" y="2942360"/>
            <a:ext cx="5510725" cy="17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100"/>
              <a:buFont typeface="Arial"/>
              <a:buNone/>
              <a:tabLst/>
              <a:defRPr/>
            </a:pPr>
            <a:r>
              <a:rPr lang="en-US" kern="0">
                <a:solidFill>
                  <a:srgbClr val="202020"/>
                </a:solidFill>
                <a:latin typeface="+mj-lt"/>
              </a:rPr>
              <a:t>Skills and knowledge for </a:t>
            </a:r>
            <a:r>
              <a:rPr lang="en-US" kern="0">
                <a:solidFill>
                  <a:schemeClr val="bg2">
                    <a:lumMod val="50000"/>
                  </a:schemeClr>
                </a:solidFill>
                <a:latin typeface="+mj-lt"/>
              </a:rPr>
              <a:t>Blockchain</a:t>
            </a:r>
            <a:endParaRPr kumimoji="0" lang="en-US" sz="4800" b="1" i="0" u="none" strike="noStrike" kern="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j-lt"/>
              <a:sym typeface="Figtree"/>
            </a:endParaRPr>
          </a:p>
        </p:txBody>
      </p:sp>
      <p:sp>
        <p:nvSpPr>
          <p:cNvPr id="19" name="Google Shape;278;p33">
            <a:extLst>
              <a:ext uri="{FF2B5EF4-FFF2-40B4-BE49-F238E27FC236}">
                <a16:creationId xmlns:a16="http://schemas.microsoft.com/office/drawing/2014/main" id="{6C285CAB-C4FF-1EEA-8EEB-B142C67FD4C1}"/>
              </a:ext>
            </a:extLst>
          </p:cNvPr>
          <p:cNvSpPr txBox="1">
            <a:spLocks/>
          </p:cNvSpPr>
          <p:nvPr/>
        </p:nvSpPr>
        <p:spPr>
          <a:xfrm>
            <a:off x="585275" y="1695171"/>
            <a:ext cx="1106100" cy="1080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137150" bIns="155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2000"/>
              <a:buFont typeface="Figtree"/>
              <a:buNone/>
              <a:tabLst/>
              <a:defRPr/>
            </a:pPr>
            <a:r>
              <a:rPr kumimoji="0" lang="en" sz="4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sym typeface="Figtree"/>
              </a:rPr>
              <a:t>06</a:t>
            </a:r>
          </a:p>
        </p:txBody>
      </p:sp>
      <p:sp>
        <p:nvSpPr>
          <p:cNvPr id="5" name="AutoShape 6" descr="Making sense of bitcoin and blockchain technology: PwC">
            <a:extLst>
              <a:ext uri="{FF2B5EF4-FFF2-40B4-BE49-F238E27FC236}">
                <a16:creationId xmlns:a16="http://schemas.microsoft.com/office/drawing/2014/main" id="{2D7347CC-9D4F-5633-C0E6-C8D9936BF9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001"/>
          </a:p>
        </p:txBody>
      </p:sp>
      <p:sp>
        <p:nvSpPr>
          <p:cNvPr id="2" name="AutoShape 2" descr="Blockchain in the Food Supply Chain - ScienceSoft">
            <a:extLst>
              <a:ext uri="{FF2B5EF4-FFF2-40B4-BE49-F238E27FC236}">
                <a16:creationId xmlns:a16="http://schemas.microsoft.com/office/drawing/2014/main" id="{24562B3D-2B0F-4EA5-ACEC-12D1E091CF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57538" y="1404938"/>
            <a:ext cx="58769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001"/>
          </a:p>
        </p:txBody>
      </p:sp>
      <p:pic>
        <p:nvPicPr>
          <p:cNvPr id="8194" name="Picture 2" descr="Blockchain Fundamentals Certificate | ISACA">
            <a:extLst>
              <a:ext uri="{FF2B5EF4-FFF2-40B4-BE49-F238E27FC236}">
                <a16:creationId xmlns:a16="http://schemas.microsoft.com/office/drawing/2014/main" id="{099FA0EB-8326-7805-7DF8-F30E32393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601" y="2021266"/>
            <a:ext cx="3120268" cy="31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59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Computer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9" y="1509612"/>
            <a:ext cx="5401129" cy="3977640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Master key languages: Solidity for Ethereum development and Python for general coding.</a:t>
            </a:r>
          </a:p>
        </p:txBody>
      </p:sp>
      <p:pic>
        <p:nvPicPr>
          <p:cNvPr id="1026" name="Picture 2" descr="Solidity - Ngôn ngữ Lập trình Smart Contract trên Blockchain">
            <a:extLst>
              <a:ext uri="{FF2B5EF4-FFF2-40B4-BE49-F238E27FC236}">
                <a16:creationId xmlns:a16="http://schemas.microsoft.com/office/drawing/2014/main" id="{4FC1669B-9A59-DA6D-A4FF-7E67B2CA2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893" y="1509612"/>
            <a:ext cx="2430900" cy="11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BA8D87-5D77-D835-BE5D-AEC81D1F7EE6}"/>
              </a:ext>
            </a:extLst>
          </p:cNvPr>
          <p:cNvSpPr txBox="1"/>
          <p:nvPr/>
        </p:nvSpPr>
        <p:spPr>
          <a:xfrm>
            <a:off x="444501" y="3136540"/>
            <a:ext cx="11224986" cy="316682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001">
                <a:latin typeface="Cascadia Code" panose="020B0609020000020004" pitchFamily="49" charset="0"/>
                <a:cs typeface="Cascadia Code" panose="020B0609020000020004" pitchFamily="49" charset="0"/>
              </a:rPr>
              <a:t>pragma solidity &gt;=0.4.0 &lt;0.8.0;</a:t>
            </a:r>
          </a:p>
          <a:p>
            <a:r>
              <a:rPr lang="en-001">
                <a:latin typeface="Cascadia Code" panose="020B0609020000020004" pitchFamily="49" charset="0"/>
                <a:cs typeface="Cascadia Code" panose="020B0609020000020004" pitchFamily="49" charset="0"/>
              </a:rPr>
              <a:t>contract SimpleContract {</a:t>
            </a:r>
          </a:p>
          <a:p>
            <a:r>
              <a:rPr lang="en-001">
                <a:latin typeface="Cascadia Code" panose="020B0609020000020004" pitchFamily="49" charset="0"/>
                <a:cs typeface="Cascadia Code" panose="020B0609020000020004" pitchFamily="49" charset="0"/>
              </a:rPr>
              <a:t>   string name;</a:t>
            </a:r>
          </a:p>
          <a:p>
            <a:r>
              <a:rPr lang="en-001">
                <a:latin typeface="Cascadia Code" panose="020B0609020000020004" pitchFamily="49" charset="0"/>
                <a:cs typeface="Cascadia Code" panose="020B0609020000020004" pitchFamily="49" charset="0"/>
              </a:rPr>
              <a:t>   function set(string newName) public {</a:t>
            </a:r>
          </a:p>
          <a:p>
            <a:r>
              <a:rPr lang="en-001">
                <a:latin typeface="Cascadia Code" panose="020B0609020000020004" pitchFamily="49" charset="0"/>
                <a:cs typeface="Cascadia Code" panose="020B0609020000020004" pitchFamily="49" charset="0"/>
              </a:rPr>
              <a:t>      name = newName;</a:t>
            </a:r>
          </a:p>
          <a:p>
            <a:r>
              <a:rPr lang="en-001">
                <a:latin typeface="Cascadia Code" panose="020B0609020000020004" pitchFamily="49" charset="0"/>
                <a:cs typeface="Cascadia Code" panose="020B0609020000020004" pitchFamily="49" charset="0"/>
              </a:rPr>
              <a:t>   }</a:t>
            </a:r>
          </a:p>
          <a:p>
            <a:r>
              <a:rPr lang="en-001">
                <a:latin typeface="Cascadia Code" panose="020B0609020000020004" pitchFamily="49" charset="0"/>
                <a:cs typeface="Cascadia Code" panose="020B0609020000020004" pitchFamily="49" charset="0"/>
              </a:rPr>
              <a:t>   function get() public view returns (string) {</a:t>
            </a:r>
          </a:p>
          <a:p>
            <a:r>
              <a:rPr lang="en-001">
                <a:latin typeface="Cascadia Code" panose="020B0609020000020004" pitchFamily="49" charset="0"/>
                <a:cs typeface="Cascadia Code" panose="020B0609020000020004" pitchFamily="49" charset="0"/>
              </a:rPr>
              <a:t>      return name;</a:t>
            </a:r>
          </a:p>
          <a:p>
            <a:r>
              <a:rPr lang="en-001">
                <a:latin typeface="Cascadia Code" panose="020B0609020000020004" pitchFamily="49" charset="0"/>
                <a:cs typeface="Cascadia Code" panose="020B0609020000020004" pitchFamily="49" charset="0"/>
              </a:rPr>
              <a:t>   }</a:t>
            </a:r>
          </a:p>
          <a:p>
            <a:r>
              <a:rPr lang="en-001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82709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Smart Contracts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5062220" cy="3977640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Develop smart contracts in Solidity, enabling automatic, condition-based transaction execution.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1345A-A13D-BA9E-55D9-1F651639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617" y="1667103"/>
            <a:ext cx="5297883" cy="35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9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Cybersecurity and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5062220" cy="3977640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Secure blockchain with cryptography and distributed systems for enhanced data protection.</a:t>
            </a:r>
          </a:p>
        </p:txBody>
      </p:sp>
      <p:pic>
        <p:nvPicPr>
          <p:cNvPr id="4" name="Picture 3" descr="A close-up of a lock&#10;&#10;Description automatically generated">
            <a:extLst>
              <a:ext uri="{FF2B5EF4-FFF2-40B4-BE49-F238E27FC236}">
                <a16:creationId xmlns:a16="http://schemas.microsoft.com/office/drawing/2014/main" id="{4DDCA4D9-95F3-362A-2CC3-0EDF26588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216" y="1509612"/>
            <a:ext cx="5232511" cy="351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40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5062220" cy="3977640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Understand hashes to ensure data integrity and immutability within blockchain networks.</a:t>
            </a:r>
          </a:p>
        </p:txBody>
      </p:sp>
      <p:pic>
        <p:nvPicPr>
          <p:cNvPr id="5" name="Picture 4" descr="A diagram of a sign language&#10;&#10;Description automatically generated">
            <a:extLst>
              <a:ext uri="{FF2B5EF4-FFF2-40B4-BE49-F238E27FC236}">
                <a16:creationId xmlns:a16="http://schemas.microsoft.com/office/drawing/2014/main" id="{576208C3-5253-6000-3AEF-38C5A5DAE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462" y="1509612"/>
            <a:ext cx="6044073" cy="359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73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Blockchain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5062220" cy="3977640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Grasp the fundamentals of blockchain architecture including consensus mechanisms like PoW and PoS</a:t>
            </a:r>
          </a:p>
        </p:txBody>
      </p:sp>
      <p:pic>
        <p:nvPicPr>
          <p:cNvPr id="4" name="Picture 3" descr="A diagram of a blockchain&#10;&#10;Description automatically generated">
            <a:extLst>
              <a:ext uri="{FF2B5EF4-FFF2-40B4-BE49-F238E27FC236}">
                <a16:creationId xmlns:a16="http://schemas.microsoft.com/office/drawing/2014/main" id="{2C3FC931-05AC-C016-283D-127EA1232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24" y="1509612"/>
            <a:ext cx="6632776" cy="33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0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/>
          <a:lstStyle/>
          <a:p>
            <a:r>
              <a:rPr lang="en-US" b="1" dirty="0">
                <a:latin typeface="Segoe UI Semibold"/>
                <a:cs typeface="Segoe UI Semibold"/>
              </a:rPr>
              <a:t>What is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09612"/>
            <a:ext cx="4247486" cy="190455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800" dirty="0">
                <a:latin typeface="Segoe UI"/>
                <a:cs typeface="Segoe UI"/>
              </a:rPr>
              <a:t>Blockchain is a distributed and decentralized digital ledger that records transactions across multiple computers. Its design prevents altering previous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Segoe UI"/>
                <a:cs typeface="Segoe UI"/>
              </a:rPr>
              <a:t> </a:t>
            </a:r>
            <a:r>
              <a:rPr lang="en-US" sz="1800" dirty="0">
                <a:latin typeface="Segoe UI"/>
                <a:cs typeface="Segoe UI"/>
              </a:rPr>
              <a:t>transactions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Segoe UI"/>
                <a:cs typeface="Segoe UI"/>
              </a:rPr>
              <a:t>, </a:t>
            </a:r>
            <a:r>
              <a:rPr lang="en-US" sz="1800" dirty="0">
                <a:latin typeface="Segoe UI"/>
                <a:cs typeface="Segoe UI"/>
              </a:rPr>
              <a:t>ensuring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Segoe UI"/>
                <a:cs typeface="Segoe UI"/>
              </a:rPr>
              <a:t> </a:t>
            </a:r>
            <a:r>
              <a:rPr lang="en-US" sz="1800" dirty="0">
                <a:latin typeface="Segoe UI"/>
                <a:cs typeface="Segoe UI"/>
              </a:rPr>
              <a:t>transparency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ea typeface="+mn-lt"/>
                <a:cs typeface="+mn-lt"/>
              </a:rPr>
              <a:t> </a:t>
            </a:r>
            <a:r>
              <a:rPr lang="en-US" sz="1800" dirty="0">
                <a:latin typeface="Segoe UI"/>
                <a:cs typeface="Segoe UI"/>
              </a:rPr>
              <a:t>and</a:t>
            </a:r>
            <a:r>
              <a:rPr lang="en-US" sz="2000" dirty="0">
                <a:solidFill>
                  <a:srgbClr val="111111"/>
                </a:solidFill>
                <a:highlight>
                  <a:srgbClr val="FFFFFF"/>
                </a:highlight>
                <a:latin typeface="Segoe UI"/>
                <a:cs typeface="Segoe UI"/>
              </a:rPr>
              <a:t> </a:t>
            </a:r>
            <a:r>
              <a:rPr lang="en-US" sz="1800" dirty="0">
                <a:latin typeface="Segoe UI"/>
                <a:cs typeface="Segoe UI"/>
              </a:rPr>
              <a:t>security.</a:t>
            </a:r>
            <a:endParaRPr lang="en-US" dirty="0">
              <a:cs typeface="Segoe UI"/>
            </a:endParaRPr>
          </a:p>
        </p:txBody>
      </p:sp>
      <p:pic>
        <p:nvPicPr>
          <p:cNvPr id="7" name="Picture 6" descr="80,025,125 blockchain wallet users">
            <a:extLst>
              <a:ext uri="{FF2B5EF4-FFF2-40B4-BE49-F238E27FC236}">
                <a16:creationId xmlns:a16="http://schemas.microsoft.com/office/drawing/2014/main" id="{09F7C56B-14A2-AB95-0069-E5ABF23C6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46" y="1509612"/>
            <a:ext cx="5919814" cy="28878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D6A662-59B4-3235-50A3-DE245930735F}"/>
              </a:ext>
            </a:extLst>
          </p:cNvPr>
          <p:cNvSpPr txBox="1"/>
          <p:nvPr/>
        </p:nvSpPr>
        <p:spPr>
          <a:xfrm>
            <a:off x="5698446" y="4780430"/>
            <a:ext cx="5919814" cy="6687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>
                <a:solidFill>
                  <a:srgbClr val="4B5066"/>
                </a:solidFill>
                <a:cs typeface="Calibri"/>
              </a:rPr>
              <a:t>Fact:</a:t>
            </a:r>
            <a:r>
              <a:rPr lang="en-US" i="1">
                <a:solidFill>
                  <a:srgbClr val="4B5066"/>
                </a:solidFill>
                <a:cs typeface="Calibri"/>
              </a:rPr>
              <a:t> 2.8% of the world's population is already using blockchain.</a:t>
            </a:r>
            <a:endParaRPr lang="en-US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1380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3AE3-A475-C5F0-DDDF-8418A2C89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Thank you!</a:t>
            </a:r>
            <a:endParaRPr lang="en-0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Google Shape;165;p13">
            <a:extLst>
              <a:ext uri="{FF2B5EF4-FFF2-40B4-BE49-F238E27FC236}">
                <a16:creationId xmlns:a16="http://schemas.microsoft.com/office/drawing/2014/main" id="{B9C5774F-2380-20F1-495A-3F10C1E129A3}"/>
              </a:ext>
            </a:extLst>
          </p:cNvPr>
          <p:cNvSpPr txBox="1"/>
          <p:nvPr/>
        </p:nvSpPr>
        <p:spPr>
          <a:xfrm>
            <a:off x="407659" y="4082570"/>
            <a:ext cx="10453381" cy="170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3200" kern="0">
                <a:solidFill>
                  <a:schemeClr val="accent2"/>
                </a:solidFill>
                <a:latin typeface="Segoe UI Semibold" panose="020B0702040204020203" pitchFamily="34" charset="0"/>
                <a:ea typeface="Roboto"/>
                <a:cs typeface="Segoe UI Semibold" panose="020B0702040204020203" pitchFamily="34" charset="0"/>
                <a:sym typeface="Roboto"/>
              </a:rPr>
              <a:t>Do you have any question?</a:t>
            </a:r>
          </a:p>
        </p:txBody>
      </p:sp>
    </p:spTree>
    <p:extLst>
      <p:ext uri="{BB962C8B-B14F-4D97-AF65-F5344CB8AC3E}">
        <p14:creationId xmlns:p14="http://schemas.microsoft.com/office/powerpoint/2010/main" val="343122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Main types of </a:t>
            </a:r>
            <a:r>
              <a:rPr lang="en-US" b="1">
                <a:solidFill>
                  <a:schemeClr val="bg2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Blockchain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09040" y="1555158"/>
            <a:ext cx="2550160" cy="415092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-FR" sz="1800">
                <a:latin typeface="Segoe UI" panose="020B0502040204020203" pitchFamily="34" charset="0"/>
                <a:cs typeface="Segoe UI" panose="020B0502040204020203" pitchFamily="34" charset="0"/>
              </a:rPr>
              <a:t>Public Blockchains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B7E462-7246-BCC6-8CBE-645530D3AF80}"/>
              </a:ext>
            </a:extLst>
          </p:cNvPr>
          <p:cNvSpPr/>
          <p:nvPr/>
        </p:nvSpPr>
        <p:spPr>
          <a:xfrm>
            <a:off x="556722" y="1492704"/>
            <a:ext cx="540000" cy="54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+mj-lt"/>
              </a:rPr>
              <a:t>1</a:t>
            </a:r>
            <a:endParaRPr lang="en-001" sz="2000" b="1">
              <a:latin typeface="+mj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AF1C50-D11B-C7A0-6EF6-44FF39E6814E}"/>
              </a:ext>
            </a:extLst>
          </p:cNvPr>
          <p:cNvSpPr txBox="1">
            <a:spLocks/>
          </p:cNvSpPr>
          <p:nvPr/>
        </p:nvSpPr>
        <p:spPr>
          <a:xfrm>
            <a:off x="1209040" y="2333794"/>
            <a:ext cx="2550160" cy="415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fr-FR" sz="1800">
                <a:latin typeface="Segoe UI" panose="020B0502040204020203" pitchFamily="34" charset="0"/>
                <a:cs typeface="Segoe UI" panose="020B0502040204020203" pitchFamily="34" charset="0"/>
              </a:rPr>
              <a:t>Private Blockchains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8F4FA2-6A9E-0BF0-15C0-06149EE016D3}"/>
              </a:ext>
            </a:extLst>
          </p:cNvPr>
          <p:cNvSpPr/>
          <p:nvPr/>
        </p:nvSpPr>
        <p:spPr>
          <a:xfrm>
            <a:off x="556722" y="2268323"/>
            <a:ext cx="540000" cy="54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+mj-lt"/>
              </a:rPr>
              <a:t>2</a:t>
            </a:r>
            <a:endParaRPr lang="en-001" sz="2000" b="1">
              <a:latin typeface="+mj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CCBE7E-7637-7E2F-D06C-A3FB9163E6E9}"/>
              </a:ext>
            </a:extLst>
          </p:cNvPr>
          <p:cNvSpPr txBox="1">
            <a:spLocks/>
          </p:cNvSpPr>
          <p:nvPr/>
        </p:nvSpPr>
        <p:spPr>
          <a:xfrm>
            <a:off x="1209040" y="3106396"/>
            <a:ext cx="2956559" cy="415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fr-FR" sz="1800">
                <a:latin typeface="Segoe UI" panose="020B0502040204020203" pitchFamily="34" charset="0"/>
                <a:cs typeface="Segoe UI" panose="020B0502040204020203" pitchFamily="34" charset="0"/>
              </a:rPr>
              <a:t>Consortium blockchains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8AC094-434D-DBD9-E207-9A3577048FDE}"/>
              </a:ext>
            </a:extLst>
          </p:cNvPr>
          <p:cNvSpPr/>
          <p:nvPr/>
        </p:nvSpPr>
        <p:spPr>
          <a:xfrm>
            <a:off x="556722" y="3043942"/>
            <a:ext cx="540000" cy="54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+mj-lt"/>
              </a:rPr>
              <a:t>3</a:t>
            </a:r>
            <a:endParaRPr lang="en-001" sz="2000" b="1">
              <a:latin typeface="+mj-lt"/>
            </a:endParaRPr>
          </a:p>
        </p:txBody>
      </p:sp>
      <p:pic>
        <p:nvPicPr>
          <p:cNvPr id="12" name="Picture 11" descr="Types of Blockchain - GeeksforGeeks">
            <a:extLst>
              <a:ext uri="{FF2B5EF4-FFF2-40B4-BE49-F238E27FC236}">
                <a16:creationId xmlns:a16="http://schemas.microsoft.com/office/drawing/2014/main" id="{E4FCDC47-300E-7D6C-920D-BDEA8C46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282" y="1454146"/>
            <a:ext cx="6093758" cy="413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92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effectLst/>
              </a:rPr>
              <a:t>Cryptocurrencies</a:t>
            </a:r>
            <a:endParaRPr lang="en-US" b="1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26" name="Picture 2" descr="Download Litecoin Bitcoin Coin Technology Cryptocurrency HD Wallpaper">
            <a:extLst>
              <a:ext uri="{FF2B5EF4-FFF2-40B4-BE49-F238E27FC236}">
                <a16:creationId xmlns:a16="http://schemas.microsoft.com/office/drawing/2014/main" id="{A9CEE3B4-20B5-FDF2-01A5-AED8C4CD9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4" b="6250"/>
          <a:stretch/>
        </p:blipFill>
        <p:spPr bwMode="auto">
          <a:xfrm>
            <a:off x="522514" y="1394891"/>
            <a:ext cx="11146972" cy="505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65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effectLst/>
              </a:rPr>
              <a:t>Supply Chain Management</a:t>
            </a:r>
            <a:endParaRPr lang="en-US" b="1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2050" name="Picture 2" descr="SCM là gì? Hoạt động Supply Chain Management là gì? (Mới)">
            <a:extLst>
              <a:ext uri="{FF2B5EF4-FFF2-40B4-BE49-F238E27FC236}">
                <a16:creationId xmlns:a16="http://schemas.microsoft.com/office/drawing/2014/main" id="{85F1F4DE-0875-8BC5-76AA-A8E5C0B44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57" y="1517872"/>
            <a:ext cx="6868886" cy="480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08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effectLst/>
              </a:rPr>
              <a:t>Voting Systems</a:t>
            </a:r>
            <a:endParaRPr lang="en-US" b="1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078" name="Picture 6" descr="Blockchain Technology for Secure Voting System - Rejolut">
            <a:extLst>
              <a:ext uri="{FF2B5EF4-FFF2-40B4-BE49-F238E27FC236}">
                <a16:creationId xmlns:a16="http://schemas.microsoft.com/office/drawing/2014/main" id="{BBFE8973-95CE-DFF7-BBD9-48159E2A2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2" y="1469572"/>
            <a:ext cx="68484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53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>
                <a:effectLst/>
              </a:rPr>
              <a:t>Digital Identity Management</a:t>
            </a:r>
            <a:endParaRPr lang="en-US" b="1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4098" name="Picture 2" descr="Digital Identity: What It Is and Why It Matters in Today's World">
            <a:extLst>
              <a:ext uri="{FF2B5EF4-FFF2-40B4-BE49-F238E27FC236}">
                <a16:creationId xmlns:a16="http://schemas.microsoft.com/office/drawing/2014/main" id="{FC7CB743-0309-B258-B598-2031BED85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514" y="1296387"/>
            <a:ext cx="9146972" cy="533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567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77;p33">
            <a:extLst>
              <a:ext uri="{FF2B5EF4-FFF2-40B4-BE49-F238E27FC236}">
                <a16:creationId xmlns:a16="http://schemas.microsoft.com/office/drawing/2014/main" id="{D90107ED-0E64-845A-7977-B3D92CB7944A}"/>
              </a:ext>
            </a:extLst>
          </p:cNvPr>
          <p:cNvSpPr txBox="1">
            <a:spLocks/>
          </p:cNvSpPr>
          <p:nvPr/>
        </p:nvSpPr>
        <p:spPr>
          <a:xfrm>
            <a:off x="585275" y="2942360"/>
            <a:ext cx="5510725" cy="17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"/>
              <a:buNone/>
              <a:defRPr sz="36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100"/>
              <a:buFont typeface="Arial"/>
              <a:buNone/>
              <a:tabLst/>
              <a:defRPr/>
            </a:pPr>
            <a:r>
              <a:rPr lang="en-US" kern="0">
                <a:solidFill>
                  <a:srgbClr val="202020"/>
                </a:solidFill>
                <a:latin typeface="+mj-lt"/>
              </a:rPr>
              <a:t>Working mechanism of </a:t>
            </a:r>
            <a:r>
              <a:rPr lang="en-US" kern="0">
                <a:solidFill>
                  <a:schemeClr val="bg2">
                    <a:lumMod val="50000"/>
                  </a:schemeClr>
                </a:solidFill>
                <a:latin typeface="+mj-lt"/>
              </a:rPr>
              <a:t>Blockchain</a:t>
            </a:r>
            <a:endParaRPr kumimoji="0" lang="en-US" sz="4800" b="1" i="0" u="none" strike="noStrike" kern="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j-lt"/>
              <a:sym typeface="Figtree"/>
            </a:endParaRPr>
          </a:p>
        </p:txBody>
      </p:sp>
      <p:sp>
        <p:nvSpPr>
          <p:cNvPr id="19" name="Google Shape;278;p33">
            <a:extLst>
              <a:ext uri="{FF2B5EF4-FFF2-40B4-BE49-F238E27FC236}">
                <a16:creationId xmlns:a16="http://schemas.microsoft.com/office/drawing/2014/main" id="{6C285CAB-C4FF-1EEA-8EEB-B142C67FD4C1}"/>
              </a:ext>
            </a:extLst>
          </p:cNvPr>
          <p:cNvSpPr txBox="1">
            <a:spLocks/>
          </p:cNvSpPr>
          <p:nvPr/>
        </p:nvSpPr>
        <p:spPr>
          <a:xfrm>
            <a:off x="585275" y="1695171"/>
            <a:ext cx="1106100" cy="10800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137150" bIns="155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48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Figtree"/>
              <a:buNone/>
              <a:defRPr sz="12000" b="1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2000"/>
              <a:buFont typeface="Figtree"/>
              <a:buNone/>
              <a:tabLst/>
              <a:defRPr/>
            </a:pPr>
            <a:r>
              <a:rPr kumimoji="0" lang="en" sz="4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sym typeface="Figtree"/>
              </a:rPr>
              <a:t>02</a:t>
            </a:r>
          </a:p>
        </p:txBody>
      </p:sp>
      <p:sp>
        <p:nvSpPr>
          <p:cNvPr id="5" name="AutoShape 6" descr="Making sense of bitcoin and blockchain technology: PwC">
            <a:extLst>
              <a:ext uri="{FF2B5EF4-FFF2-40B4-BE49-F238E27FC236}">
                <a16:creationId xmlns:a16="http://schemas.microsoft.com/office/drawing/2014/main" id="{2D7347CC-9D4F-5633-C0E6-C8D9936BF9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001"/>
          </a:p>
        </p:txBody>
      </p:sp>
      <p:sp>
        <p:nvSpPr>
          <p:cNvPr id="2" name="AutoShape 2" descr="Blockchain in the Food Supply Chain - ScienceSoft">
            <a:extLst>
              <a:ext uri="{FF2B5EF4-FFF2-40B4-BE49-F238E27FC236}">
                <a16:creationId xmlns:a16="http://schemas.microsoft.com/office/drawing/2014/main" id="{24562B3D-2B0F-4EA5-ACEC-12D1E091CF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57538" y="1404938"/>
            <a:ext cx="58769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001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987D27F-43F2-2F16-3532-979C5BF99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7705" y="1474946"/>
            <a:ext cx="4859020" cy="471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6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Dyslexia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24726"/>
      </a:accent2>
      <a:accent3>
        <a:srgbClr val="9B5AC8"/>
      </a:accent3>
      <a:accent4>
        <a:srgbClr val="F0A11F"/>
      </a:accent4>
      <a:accent5>
        <a:srgbClr val="CB5BA3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d map for Dyslexia_Win32_ss_v3.potx" id="{52B68AD9-87CD-4104-BE88-D09E115B5193}" vid="{32DE419F-2C9E-491B-9DE2-9CB15F0BBAC2}"/>
    </a:ext>
  </a:extLst>
</a:theme>
</file>

<file path=ppt/theme/theme2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CC2A95-AB18-4E2B-BAAB-ED507F826E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78DEAE-E0CA-42BB-BA2E-F6A39AAEB4B0}">
  <ds:schemaRefs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elements/1.1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230e9df3-be65-4c73-a93b-d1236ebd677e"/>
    <ds:schemaRef ds:uri="71af3243-3dd4-4a8d-8c0d-dd76da1f02a5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A1A6209-623F-4A40-A043-EF97F4DE517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Mind map</Template>
  <TotalTime>0</TotalTime>
  <Words>491</Words>
  <Application>Microsoft Office PowerPoint</Application>
  <PresentationFormat>Widescreen</PresentationFormat>
  <Paragraphs>83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Cascadia Code</vt:lpstr>
      <vt:lpstr>Figtree</vt:lpstr>
      <vt:lpstr>Segoe UI</vt:lpstr>
      <vt:lpstr>Segoe UI Semibold</vt:lpstr>
      <vt:lpstr>Wingdings</vt:lpstr>
      <vt:lpstr>Office Theme</vt:lpstr>
      <vt:lpstr>Technology Infographics by Slidesgo</vt:lpstr>
      <vt:lpstr>PowerPoint Presentation</vt:lpstr>
      <vt:lpstr>PowerPoint Presentation</vt:lpstr>
      <vt:lpstr>What is Blockchain</vt:lpstr>
      <vt:lpstr>Main types of Blockchain</vt:lpstr>
      <vt:lpstr>Cryptocurrencies</vt:lpstr>
      <vt:lpstr>Supply Chain Management</vt:lpstr>
      <vt:lpstr>Voting Systems</vt:lpstr>
      <vt:lpstr>Digital Identity Management</vt:lpstr>
      <vt:lpstr>PowerPoint Presentation</vt:lpstr>
      <vt:lpstr>Components in Blockchain</vt:lpstr>
      <vt:lpstr>How Blockchain works?</vt:lpstr>
      <vt:lpstr>PowerPoint Presentation</vt:lpstr>
      <vt:lpstr>The 5 biggest problems with Blockchain technology</vt:lpstr>
      <vt:lpstr>PowerPoint Presentation</vt:lpstr>
      <vt:lpstr>Overview</vt:lpstr>
      <vt:lpstr>Overview</vt:lpstr>
      <vt:lpstr>The world of finance</vt:lpstr>
      <vt:lpstr>Data management and privacy</vt:lpstr>
      <vt:lpstr>Healthcare</vt:lpstr>
      <vt:lpstr>PowerPoint Presentation</vt:lpstr>
      <vt:lpstr>Ethereum</vt:lpstr>
      <vt:lpstr>Hyperledger</vt:lpstr>
      <vt:lpstr>Ripple</vt:lpstr>
      <vt:lpstr>PowerPoint Presentation</vt:lpstr>
      <vt:lpstr>Computer Programming</vt:lpstr>
      <vt:lpstr>Smart Contracts</vt:lpstr>
      <vt:lpstr>Cybersecurity and Cryptography</vt:lpstr>
      <vt:lpstr>Data Structures</vt:lpstr>
      <vt:lpstr>Blockchain Architecture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65</cp:revision>
  <dcterms:created xsi:type="dcterms:W3CDTF">2023-05-01T17:37:37Z</dcterms:created>
  <dcterms:modified xsi:type="dcterms:W3CDTF">2025-04-26T08:49:47Z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